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9144000" cy="51435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4" roundtripDataSignature="AMtx7mgivCiHKvnra3Ap87jlwBdvTupo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4884738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4884738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0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1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13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3:notes"/>
          <p:cNvSpPr txBox="1"/>
          <p:nvPr>
            <p:ph idx="12" type="sldNum"/>
          </p:nvPr>
        </p:nvSpPr>
        <p:spPr>
          <a:xfrm>
            <a:off x="5180013" y="4884738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4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4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4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6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7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8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9:notes"/>
          <p:cNvSpPr txBox="1"/>
          <p:nvPr>
            <p:ph idx="1" type="body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9:notes"/>
          <p:cNvSpPr/>
          <p:nvPr>
            <p:ph idx="2" type="sldImg"/>
          </p:nvPr>
        </p:nvSpPr>
        <p:spPr>
          <a:xfrm>
            <a:off x="2857500" y="385763"/>
            <a:ext cx="3429000" cy="19288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 type="obj">
  <p:cSld name="OBJECT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/>
          <p:nvPr/>
        </p:nvSpPr>
        <p:spPr>
          <a:xfrm>
            <a:off x="0" y="0"/>
            <a:ext cx="9144000" cy="1071562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6"/>
          <p:cNvSpPr txBox="1"/>
          <p:nvPr>
            <p:ph type="title"/>
          </p:nvPr>
        </p:nvSpPr>
        <p:spPr>
          <a:xfrm>
            <a:off x="1003046" y="912367"/>
            <a:ext cx="7137907" cy="452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6"/>
          <p:cNvSpPr txBox="1"/>
          <p:nvPr>
            <p:ph idx="1" type="body"/>
          </p:nvPr>
        </p:nvSpPr>
        <p:spPr>
          <a:xfrm>
            <a:off x="461568" y="1213866"/>
            <a:ext cx="8220862" cy="29521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 b="0" i="0" sz="1800" u="none" cap="none" strike="noStrik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7"/>
          <p:cNvSpPr/>
          <p:nvPr/>
        </p:nvSpPr>
        <p:spPr>
          <a:xfrm>
            <a:off x="8298656" y="255984"/>
            <a:ext cx="565546" cy="55364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17"/>
          <p:cNvSpPr txBox="1"/>
          <p:nvPr>
            <p:ph type="ctrTitle"/>
          </p:nvPr>
        </p:nvSpPr>
        <p:spPr>
          <a:xfrm>
            <a:off x="1973326" y="804417"/>
            <a:ext cx="5197347" cy="1671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4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8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18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9"/>
          <p:cNvSpPr txBox="1"/>
          <p:nvPr>
            <p:ph type="title"/>
          </p:nvPr>
        </p:nvSpPr>
        <p:spPr>
          <a:xfrm>
            <a:off x="1003046" y="912367"/>
            <a:ext cx="7137907" cy="452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9"/>
          <p:cNvSpPr txBox="1"/>
          <p:nvPr>
            <p:ph idx="1" type="body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2" type="body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0"/>
          <p:cNvSpPr txBox="1"/>
          <p:nvPr>
            <p:ph type="title"/>
          </p:nvPr>
        </p:nvSpPr>
        <p:spPr>
          <a:xfrm>
            <a:off x="1003046" y="912367"/>
            <a:ext cx="7137907" cy="452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0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0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/>
          <p:nvPr>
            <p:ph type="title"/>
          </p:nvPr>
        </p:nvSpPr>
        <p:spPr>
          <a:xfrm>
            <a:off x="1003046" y="912367"/>
            <a:ext cx="7137907" cy="452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800" u="none" cap="none" strike="noStrike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5"/>
          <p:cNvSpPr txBox="1"/>
          <p:nvPr>
            <p:ph idx="1" type="body"/>
          </p:nvPr>
        </p:nvSpPr>
        <p:spPr>
          <a:xfrm>
            <a:off x="461568" y="1213866"/>
            <a:ext cx="8220862" cy="29521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5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5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Relationship Id="rId4" Type="http://schemas.openxmlformats.org/officeDocument/2006/relationships/hyperlink" Target="https://drive.google.com/drive/folders/1bRdhh59mo-YVW8TAUmZw-5ez9XSOb8m7?usp=sharing" TargetMode="External"/><Relationship Id="rId11" Type="http://schemas.openxmlformats.org/officeDocument/2006/relationships/hyperlink" Target="https://drive.google.com/drive/folders/1bCLlAS4QOlHh-skCRPCZuLJKcDYYBcrF?usp=sharing" TargetMode="External"/><Relationship Id="rId10" Type="http://schemas.openxmlformats.org/officeDocument/2006/relationships/hyperlink" Target="https://drive.google.com/drive/folders/1KbEBZHTT8bFQyZ7wrvG8ujERvEXbAkSR?usp=sharing" TargetMode="External"/><Relationship Id="rId9" Type="http://schemas.openxmlformats.org/officeDocument/2006/relationships/hyperlink" Target="https://drive.google.com/drive/folders/1YpcDmpyrKmBg6WxTnyXjlcW6XWCZ1W-9?usp=sharing" TargetMode="External"/><Relationship Id="rId5" Type="http://schemas.openxmlformats.org/officeDocument/2006/relationships/hyperlink" Target="https://drive.google.com/drive/folders/1_Mz69bYXrb3GYco3e1ii78qP3ZTqS5o0?usp=sharing" TargetMode="External"/><Relationship Id="rId6" Type="http://schemas.openxmlformats.org/officeDocument/2006/relationships/hyperlink" Target="https://drive.google.com/drive/folders/1iVuoO8k0DNkfBHZx3x7ZBkLfuX7wyDPT?usp=sharing" TargetMode="External"/><Relationship Id="rId7" Type="http://schemas.openxmlformats.org/officeDocument/2006/relationships/image" Target="../media/image5.png"/><Relationship Id="rId8" Type="http://schemas.openxmlformats.org/officeDocument/2006/relationships/hyperlink" Target="https://drive.google.com/drive/folders/16EoLX4SsUT7cyIaS33ez2Hr9KoksHeI5?usp=sharing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1"/>
          <p:cNvSpPr txBox="1"/>
          <p:nvPr>
            <p:ph type="title"/>
          </p:nvPr>
        </p:nvSpPr>
        <p:spPr>
          <a:xfrm>
            <a:off x="1003046" y="912367"/>
            <a:ext cx="7531354" cy="443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482092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CONJUNTOMIO</a:t>
            </a:r>
            <a:endParaRPr/>
          </a:p>
        </p:txBody>
      </p:sp>
      <p:sp>
        <p:nvSpPr>
          <p:cNvPr id="52" name="Google Shape;52;p1"/>
          <p:cNvSpPr txBox="1"/>
          <p:nvPr/>
        </p:nvSpPr>
        <p:spPr>
          <a:xfrm>
            <a:off x="685800" y="2272360"/>
            <a:ext cx="7772400" cy="18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2198370" marR="218630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Contreras Espitia Juan Felipe</a:t>
            </a:r>
            <a:endParaRPr b="1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98370" marR="2186305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 Larrota Allison Daniela</a:t>
            </a:r>
            <a:endParaRPr b="1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98370" marR="2186305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 Morales Brayan Steven  </a:t>
            </a:r>
            <a:endParaRPr b="1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98370" marR="2186305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Tellez Lopez Cristhofer  </a:t>
            </a:r>
            <a:endParaRPr b="1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98370" marR="2186305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Castillo Quitian Javier</a:t>
            </a:r>
            <a:endParaRPr b="1" sz="1200">
              <a:solidFill>
                <a:srgbClr val="3E3E3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98370" marR="2186305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Salinas John Fredy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Servicio Nacional de Aprendizaje – SENA, C</a:t>
            </a:r>
            <a:r>
              <a:rPr b="1" lang="es-CO" sz="1200">
                <a:solidFill>
                  <a:srgbClr val="3E3E3E"/>
                </a:solidFill>
              </a:rPr>
              <a:t>EET ASDI</a:t>
            </a: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s-CO" sz="1200">
                <a:solidFill>
                  <a:srgbClr val="3E3E3E"/>
                </a:solidFill>
              </a:rPr>
              <a:t>Séptimo</a:t>
            </a:r>
            <a:r>
              <a:rPr b="1" lang="es-CO" sz="1200">
                <a:solidFill>
                  <a:srgbClr val="3E3E3E"/>
                </a:solidFill>
              </a:rPr>
              <a:t> </a:t>
            </a: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Trimestre  Instructor Albeiro Ramos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17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Bogotá, 30 de marzo de 2022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"/>
          <p:cNvSpPr/>
          <p:nvPr/>
        </p:nvSpPr>
        <p:spPr>
          <a:xfrm>
            <a:off x="1843532" y="709345"/>
            <a:ext cx="2785110" cy="100998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0"/>
          <p:cNvSpPr txBox="1"/>
          <p:nvPr>
            <p:ph type="ctrTitle"/>
          </p:nvPr>
        </p:nvSpPr>
        <p:spPr>
          <a:xfrm>
            <a:off x="1973326" y="804417"/>
            <a:ext cx="6097895" cy="16719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57734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/>
              <a:t>Alcance	y  Delimitación</a:t>
            </a:r>
            <a:endParaRPr/>
          </a:p>
        </p:txBody>
      </p:sp>
      <p:sp>
        <p:nvSpPr>
          <p:cNvPr id="130" name="Google Shape;130;p10"/>
          <p:cNvSpPr txBox="1"/>
          <p:nvPr/>
        </p:nvSpPr>
        <p:spPr>
          <a:xfrm>
            <a:off x="3572002" y="2710688"/>
            <a:ext cx="2399665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¿Cómo lo vamos a hacer?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0"/>
          <p:cNvSpPr/>
          <p:nvPr/>
        </p:nvSpPr>
        <p:spPr>
          <a:xfrm>
            <a:off x="3580384" y="2540001"/>
            <a:ext cx="718820" cy="45720"/>
          </a:xfrm>
          <a:custGeom>
            <a:rect b="b" l="l" r="r" t="t"/>
            <a:pathLst>
              <a:path extrusionOk="0" h="45719" w="718820">
                <a:moveTo>
                  <a:pt x="718489" y="0"/>
                </a:moveTo>
                <a:lnTo>
                  <a:pt x="0" y="0"/>
                </a:lnTo>
                <a:lnTo>
                  <a:pt x="0" y="45718"/>
                </a:lnTo>
                <a:lnTo>
                  <a:pt x="718489" y="45718"/>
                </a:lnTo>
                <a:lnTo>
                  <a:pt x="718489" y="0"/>
                </a:ln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0"/>
          <p:cNvSpPr/>
          <p:nvPr/>
        </p:nvSpPr>
        <p:spPr>
          <a:xfrm>
            <a:off x="7066556" y="4424595"/>
            <a:ext cx="2009330" cy="62267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1"/>
          <p:cNvSpPr txBox="1"/>
          <p:nvPr>
            <p:ph type="title"/>
          </p:nvPr>
        </p:nvSpPr>
        <p:spPr>
          <a:xfrm>
            <a:off x="461568" y="253746"/>
            <a:ext cx="2342832" cy="574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>
                <a:solidFill>
                  <a:srgbClr val="FFFFFF"/>
                </a:solidFill>
              </a:rPr>
              <a:t>Alcance</a:t>
            </a:r>
            <a:endParaRPr sz="3600"/>
          </a:p>
        </p:txBody>
      </p:sp>
      <p:sp>
        <p:nvSpPr>
          <p:cNvPr id="138" name="Google Shape;138;p11"/>
          <p:cNvSpPr txBox="1"/>
          <p:nvPr/>
        </p:nvSpPr>
        <p:spPr>
          <a:xfrm>
            <a:off x="461568" y="1528254"/>
            <a:ext cx="4685700" cy="27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Durante 2 años se realizará un sistema de información  que permita facilitar todas las personas del conjunto Sevillana del Parque realizar sus pagos mensuales de la  administración, notificar los eventos e información de interés público del conjunto.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63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Cabe aclarar que el sistema no realizará ningún cambio sobre la seguridad o la vigilancia del conjunto,nosotros nos encargaremos únicamente del control de  información de este.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9" name="Google Shape;139;p11"/>
          <p:cNvGrpSpPr/>
          <p:nvPr/>
        </p:nvGrpSpPr>
        <p:grpSpPr>
          <a:xfrm>
            <a:off x="5553709" y="1074294"/>
            <a:ext cx="3590289" cy="4069204"/>
            <a:chOff x="5553709" y="1074294"/>
            <a:chExt cx="3590289" cy="4069204"/>
          </a:xfrm>
        </p:grpSpPr>
        <p:sp>
          <p:nvSpPr>
            <p:cNvPr id="140" name="Google Shape;140;p11"/>
            <p:cNvSpPr/>
            <p:nvPr/>
          </p:nvSpPr>
          <p:spPr>
            <a:xfrm>
              <a:off x="7066556" y="4424595"/>
              <a:ext cx="2009330" cy="622672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5553709" y="1074294"/>
              <a:ext cx="3590289" cy="4069203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1"/>
            <p:cNvSpPr/>
            <p:nvPr/>
          </p:nvSpPr>
          <p:spPr>
            <a:xfrm>
              <a:off x="6958710" y="4351006"/>
              <a:ext cx="2185288" cy="79249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"/>
          <p:cNvSpPr txBox="1"/>
          <p:nvPr>
            <p:ph type="title"/>
          </p:nvPr>
        </p:nvSpPr>
        <p:spPr>
          <a:xfrm>
            <a:off x="461568" y="253746"/>
            <a:ext cx="3272232" cy="574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>
                <a:solidFill>
                  <a:srgbClr val="FFFFFF"/>
                </a:solidFill>
              </a:rPr>
              <a:t>Delimitación</a:t>
            </a:r>
            <a:endParaRPr sz="3600"/>
          </a:p>
        </p:txBody>
      </p:sp>
      <p:sp>
        <p:nvSpPr>
          <p:cNvPr id="148" name="Google Shape;148;p12"/>
          <p:cNvSpPr txBox="1"/>
          <p:nvPr/>
        </p:nvSpPr>
        <p:spPr>
          <a:xfrm>
            <a:off x="501868" y="1770141"/>
            <a:ext cx="4506000" cy="24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La realización de este proyecto se realizará en 2  años,en los primeros meses se realizó el  levantamiento de información mediante una encuesta  e información por parte de los usuarios. En los meses  posteriores se creó el diagrama BPMN, siendo este  una fuente principal de información para la creación  de casos de uso y posterior conocimiento de los  procesos que se llevan a cabo por los usuarios.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" name="Google Shape;149;p12"/>
          <p:cNvGrpSpPr/>
          <p:nvPr/>
        </p:nvGrpSpPr>
        <p:grpSpPr>
          <a:xfrm>
            <a:off x="5553709" y="1074293"/>
            <a:ext cx="3590290" cy="4069205"/>
            <a:chOff x="5553709" y="1074293"/>
            <a:chExt cx="3590290" cy="4069205"/>
          </a:xfrm>
        </p:grpSpPr>
        <p:sp>
          <p:nvSpPr>
            <p:cNvPr id="150" name="Google Shape;150;p12"/>
            <p:cNvSpPr/>
            <p:nvPr/>
          </p:nvSpPr>
          <p:spPr>
            <a:xfrm>
              <a:off x="7066556" y="4424595"/>
              <a:ext cx="2009330" cy="622672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5553709" y="1074293"/>
              <a:ext cx="3590290" cy="4069205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6958710" y="4351006"/>
              <a:ext cx="2185288" cy="79249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/>
          <p:nvPr/>
        </p:nvSpPr>
        <p:spPr>
          <a:xfrm>
            <a:off x="0" y="106902"/>
            <a:ext cx="9144000" cy="488751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3"/>
          <p:cNvSpPr txBox="1"/>
          <p:nvPr/>
        </p:nvSpPr>
        <p:spPr>
          <a:xfrm>
            <a:off x="139084" y="855844"/>
            <a:ext cx="2438400" cy="4178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lang="es-CO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Primer Trimestre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Presentación del proyecto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Levantamiento de información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Diagrama de Procesos 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Preliminar Inventario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Formulación del proyecto 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IEEE-830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Entregables 1er Trimestre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lang="es-CO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Segundo Trimestre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Diagrama casos de uso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Casos de uso Extendidos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Modelo Entidad Relación 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Diccionario de Datos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Cronograma de Actividades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Presupuesto y personal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Entregables 2do Trimestre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s-CO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b="1" lang="es-CO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Tercer Trimestre</a:t>
            </a:r>
            <a:endParaRPr/>
          </a:p>
          <a:p>
            <a:pPr indent="-171450" lvl="1" marL="6413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Modelo relacional</a:t>
            </a:r>
            <a:endParaRPr/>
          </a:p>
          <a:p>
            <a:pPr indent="-171450" lvl="1" marL="6413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Diagrama de clases</a:t>
            </a:r>
            <a:endParaRPr/>
          </a:p>
          <a:p>
            <a:pPr indent="-171450" lvl="1" marL="6413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Diagrama de Distribución</a:t>
            </a:r>
            <a:endParaRPr/>
          </a:p>
          <a:p>
            <a:pPr indent="-171450" lvl="1" marL="6413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Wireframe o Mockups</a:t>
            </a:r>
            <a:endParaRPr/>
          </a:p>
          <a:p>
            <a:pPr indent="-171450" lvl="1" marL="6413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Entregables 3er Trimestre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3"/>
          <p:cNvSpPr txBox="1"/>
          <p:nvPr>
            <p:ph type="title"/>
          </p:nvPr>
        </p:nvSpPr>
        <p:spPr>
          <a:xfrm>
            <a:off x="304800" y="209550"/>
            <a:ext cx="5279035" cy="5668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/>
              <a:t>Entregables Proyecto Formativo </a:t>
            </a:r>
            <a:br>
              <a:rPr lang="es-CO" sz="1800"/>
            </a:br>
            <a:r>
              <a:rPr lang="es-CO" sz="1800"/>
              <a:t>por Trimestre</a:t>
            </a:r>
            <a:endParaRPr sz="1800"/>
          </a:p>
        </p:txBody>
      </p:sp>
      <p:grpSp>
        <p:nvGrpSpPr>
          <p:cNvPr id="161" name="Google Shape;161;p13"/>
          <p:cNvGrpSpPr/>
          <p:nvPr/>
        </p:nvGrpSpPr>
        <p:grpSpPr>
          <a:xfrm>
            <a:off x="303530" y="808496"/>
            <a:ext cx="8763917" cy="4334606"/>
            <a:chOff x="607402" y="957962"/>
            <a:chExt cx="8536596" cy="4185537"/>
          </a:xfrm>
        </p:grpSpPr>
        <p:sp>
          <p:nvSpPr>
            <p:cNvPr id="162" name="Google Shape;162;p13"/>
            <p:cNvSpPr/>
            <p:nvPr/>
          </p:nvSpPr>
          <p:spPr>
            <a:xfrm>
              <a:off x="607402" y="957962"/>
              <a:ext cx="2302166" cy="44147"/>
            </a:xfrm>
            <a:custGeom>
              <a:rect b="b" l="l" r="r" t="t"/>
              <a:pathLst>
                <a:path extrusionOk="0" h="45719" w="718819">
                  <a:moveTo>
                    <a:pt x="718489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718489" y="45718"/>
                  </a:lnTo>
                  <a:lnTo>
                    <a:pt x="718489" y="0"/>
                  </a:lnTo>
                  <a:close/>
                </a:path>
              </a:pathLst>
            </a:custGeom>
            <a:solidFill>
              <a:srgbClr val="FF66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6958710" y="4351007"/>
              <a:ext cx="2185288" cy="792492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2895600" y="855844"/>
            <a:ext cx="3008050" cy="40965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2700" marR="50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b="1" lang="es-CO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Cuarto Trimestre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Inventario 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Informe de Costos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de Datos - DDL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de Datos – DML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Entregables 4to Trimestre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s-CO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1" lang="es-CO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Quinto Trimestre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Prototipo no funcional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Manual Técnico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Planeación Pruebas Software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Local APP – S.I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Entregables 5to Trimestre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s-CO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b="1" lang="es-CO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Sexto Trimestre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de Instalación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de Respaldo 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de Migración Datos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Manual de Usuario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Manual de Operación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Documentación Pruebas Software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</a:pPr>
            <a:r>
              <a:rPr b="0" i="0" lang="es-CO" sz="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Entregables 6to Trimestre 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3"/>
          <p:cNvSpPr txBox="1"/>
          <p:nvPr/>
        </p:nvSpPr>
        <p:spPr>
          <a:xfrm>
            <a:off x="5867400" y="855844"/>
            <a:ext cx="2743200" cy="27946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12700" marR="508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Séptima Trimestre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Informe de Distribución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Cuadro Comparativo Proveedores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Contratos de Software 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Despliegue App -S.I. 2do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Entregables 7mo Trimestre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s-CO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Octavo Trimestre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Cronograma de Actividades Final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Manual de usuario Final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Manual de Operación Final 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Modelo de Calidad Software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Despliegue App – S.I. Final </a:t>
            </a:r>
            <a:endParaRPr/>
          </a:p>
          <a:p>
            <a:pPr indent="-285750" lvl="1" marL="755650" marR="508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b="0" i="0" lang="es-CO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Entregables 8vo Trimestre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2"/>
          <p:cNvGrpSpPr/>
          <p:nvPr/>
        </p:nvGrpSpPr>
        <p:grpSpPr>
          <a:xfrm>
            <a:off x="5180457" y="0"/>
            <a:ext cx="3963542" cy="5143499"/>
            <a:chOff x="5180457" y="0"/>
            <a:chExt cx="3963542" cy="5143499"/>
          </a:xfrm>
        </p:grpSpPr>
        <p:sp>
          <p:nvSpPr>
            <p:cNvPr id="59" name="Google Shape;59;p2"/>
            <p:cNvSpPr/>
            <p:nvPr/>
          </p:nvSpPr>
          <p:spPr>
            <a:xfrm>
              <a:off x="8298656" y="255984"/>
              <a:ext cx="565546" cy="55364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270875" y="238023"/>
              <a:ext cx="608545" cy="592937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180457" y="0"/>
              <a:ext cx="3963542" cy="5143499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958711" y="4351006"/>
              <a:ext cx="2185288" cy="792492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/>
          <p:nvPr>
            <p:ph type="title"/>
          </p:nvPr>
        </p:nvSpPr>
        <p:spPr>
          <a:xfrm>
            <a:off x="850492" y="1221740"/>
            <a:ext cx="2959507" cy="5668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/>
              <a:t>Introducción</a:t>
            </a:r>
            <a:endParaRPr sz="3600"/>
          </a:p>
        </p:txBody>
      </p:sp>
      <p:sp>
        <p:nvSpPr>
          <p:cNvPr id="64" name="Google Shape;64;p2"/>
          <p:cNvSpPr txBox="1"/>
          <p:nvPr/>
        </p:nvSpPr>
        <p:spPr>
          <a:xfrm>
            <a:off x="511000" y="2138550"/>
            <a:ext cx="3928500" cy="27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chemeClr val="dk2"/>
                </a:solidFill>
              </a:rPr>
              <a:t>L</a:t>
            </a:r>
            <a:r>
              <a:rPr lang="es-CO" sz="1600">
                <a:solidFill>
                  <a:schemeClr val="dk1"/>
                </a:solidFill>
              </a:rPr>
              <a:t>os conjuntos residenciales de hoy de dia las personas se manejan los procesos de pagos y comunicación por lo que se busca mejorar los métodos para estos procesos.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chemeClr val="dk1"/>
                </a:solidFill>
              </a:rPr>
              <a:t>se busca por medio de un sistema de información web, cubrir los procesos de pagos mensuales de la administración, documentar el ingreso y salida de los visitantes y atender las solicitudes de reserva del salón comunal </a:t>
            </a:r>
            <a:endParaRPr sz="1600">
              <a:solidFill>
                <a:schemeClr val="dk1"/>
              </a:solidFill>
            </a:endParaRPr>
          </a:p>
          <a:p>
            <a:pPr indent="0" lvl="0" marL="1270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chemeClr val="dk2"/>
                </a:solidFill>
              </a:rPr>
              <a:t>   </a:t>
            </a:r>
            <a:endParaRPr b="1" sz="1600">
              <a:solidFill>
                <a:schemeClr val="dk2"/>
              </a:solidFill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859078" y="1896873"/>
            <a:ext cx="718820" cy="45720"/>
          </a:xfrm>
          <a:custGeom>
            <a:rect b="b" l="l" r="r" t="t"/>
            <a:pathLst>
              <a:path extrusionOk="0" h="45719" w="718819">
                <a:moveTo>
                  <a:pt x="718489" y="0"/>
                </a:moveTo>
                <a:lnTo>
                  <a:pt x="0" y="0"/>
                </a:lnTo>
                <a:lnTo>
                  <a:pt x="0" y="45718"/>
                </a:lnTo>
                <a:lnTo>
                  <a:pt x="718489" y="45718"/>
                </a:lnTo>
                <a:lnTo>
                  <a:pt x="718489" y="0"/>
                </a:ln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/>
          <p:cNvSpPr/>
          <p:nvPr/>
        </p:nvSpPr>
        <p:spPr>
          <a:xfrm>
            <a:off x="64500" y="0"/>
            <a:ext cx="9144000" cy="5143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3"/>
          <p:cNvSpPr txBox="1"/>
          <p:nvPr>
            <p:ph type="title"/>
          </p:nvPr>
        </p:nvSpPr>
        <p:spPr>
          <a:xfrm>
            <a:off x="381000" y="1073658"/>
            <a:ext cx="4009262" cy="756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800">
                <a:solidFill>
                  <a:srgbClr val="FFFFFF"/>
                </a:solidFill>
              </a:rPr>
              <a:t>CONTENIDO</a:t>
            </a:r>
            <a:endParaRPr sz="4800"/>
          </a:p>
        </p:txBody>
      </p:sp>
      <p:sp>
        <p:nvSpPr>
          <p:cNvPr id="72" name="Google Shape;72;p3"/>
          <p:cNvSpPr txBox="1"/>
          <p:nvPr/>
        </p:nvSpPr>
        <p:spPr>
          <a:xfrm>
            <a:off x="990600" y="2343150"/>
            <a:ext cx="3127122" cy="13976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99313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800" u="sng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Problema </a:t>
            </a:r>
            <a:r>
              <a:rPr b="1" lang="es-CO"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-CO" sz="1800" u="sng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Objetivos </a:t>
            </a:r>
            <a:r>
              <a:rPr b="1" lang="es-CO"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-CO" sz="1800" u="sng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Justificación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800" u="sng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Alcance y Delimitación </a:t>
            </a:r>
            <a:r>
              <a:rPr b="1" lang="es-CO" sz="1800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-CO" sz="1800" u="sng">
                <a:solidFill>
                  <a:srgbClr val="252525"/>
                </a:solidFill>
                <a:latin typeface="Arial"/>
                <a:ea typeface="Arial"/>
                <a:cs typeface="Arial"/>
                <a:sym typeface="Arial"/>
              </a:rPr>
              <a:t>Entregables Trimestre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" name="Google Shape;73;p3"/>
          <p:cNvGrpSpPr/>
          <p:nvPr/>
        </p:nvGrpSpPr>
        <p:grpSpPr>
          <a:xfrm>
            <a:off x="1141458" y="1830574"/>
            <a:ext cx="7865491" cy="3478224"/>
            <a:chOff x="1278508" y="1665274"/>
            <a:chExt cx="7865491" cy="3478224"/>
          </a:xfrm>
        </p:grpSpPr>
        <p:sp>
          <p:nvSpPr>
            <p:cNvPr id="74" name="Google Shape;74;p3"/>
            <p:cNvSpPr/>
            <p:nvPr/>
          </p:nvSpPr>
          <p:spPr>
            <a:xfrm>
              <a:off x="1278508" y="1981201"/>
              <a:ext cx="718820" cy="45720"/>
            </a:xfrm>
            <a:custGeom>
              <a:rect b="b" l="l" r="r" t="t"/>
              <a:pathLst>
                <a:path extrusionOk="0" h="45719" w="718819">
                  <a:moveTo>
                    <a:pt x="718489" y="0"/>
                  </a:moveTo>
                  <a:lnTo>
                    <a:pt x="0" y="0"/>
                  </a:lnTo>
                  <a:lnTo>
                    <a:pt x="0" y="45718"/>
                  </a:lnTo>
                  <a:lnTo>
                    <a:pt x="718489" y="45718"/>
                  </a:lnTo>
                  <a:lnTo>
                    <a:pt x="718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5156962" y="1665274"/>
              <a:ext cx="2785110" cy="100998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6958711" y="4351006"/>
              <a:ext cx="2185288" cy="792492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"/>
          <p:cNvSpPr txBox="1"/>
          <p:nvPr/>
        </p:nvSpPr>
        <p:spPr>
          <a:xfrm>
            <a:off x="3572002" y="1627708"/>
            <a:ext cx="3362198" cy="848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54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Problema</a:t>
            </a:r>
            <a:endParaRPr sz="5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4"/>
          <p:cNvSpPr txBox="1"/>
          <p:nvPr/>
        </p:nvSpPr>
        <p:spPr>
          <a:xfrm>
            <a:off x="3572002" y="2710688"/>
            <a:ext cx="29133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Descripción de los procesos que ocurren dentro del conjunto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4"/>
          <p:cNvSpPr/>
          <p:nvPr/>
        </p:nvSpPr>
        <p:spPr>
          <a:xfrm>
            <a:off x="3580384" y="2540001"/>
            <a:ext cx="718820" cy="45720"/>
          </a:xfrm>
          <a:custGeom>
            <a:rect b="b" l="l" r="r" t="t"/>
            <a:pathLst>
              <a:path extrusionOk="0" h="45719" w="718820">
                <a:moveTo>
                  <a:pt x="718489" y="0"/>
                </a:moveTo>
                <a:lnTo>
                  <a:pt x="0" y="0"/>
                </a:lnTo>
                <a:lnTo>
                  <a:pt x="0" y="45718"/>
                </a:lnTo>
                <a:lnTo>
                  <a:pt x="718489" y="45718"/>
                </a:lnTo>
                <a:lnTo>
                  <a:pt x="718489" y="0"/>
                </a:ln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4"/>
          <p:cNvSpPr/>
          <p:nvPr/>
        </p:nvSpPr>
        <p:spPr>
          <a:xfrm>
            <a:off x="7066556" y="4424595"/>
            <a:ext cx="2009330" cy="62267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5553709" y="1074293"/>
            <a:ext cx="3590289" cy="406920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5"/>
          <p:cNvSpPr txBox="1"/>
          <p:nvPr>
            <p:ph type="title"/>
          </p:nvPr>
        </p:nvSpPr>
        <p:spPr>
          <a:xfrm>
            <a:off x="461568" y="253746"/>
            <a:ext cx="3500832" cy="574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>
                <a:solidFill>
                  <a:srgbClr val="FFFFFF"/>
                </a:solidFill>
              </a:rPr>
              <a:t>Problema</a:t>
            </a:r>
            <a:endParaRPr sz="3600"/>
          </a:p>
        </p:txBody>
      </p:sp>
      <p:sp>
        <p:nvSpPr>
          <p:cNvPr id="91" name="Google Shape;91;p5"/>
          <p:cNvSpPr/>
          <p:nvPr/>
        </p:nvSpPr>
        <p:spPr>
          <a:xfrm>
            <a:off x="6958710" y="4351006"/>
            <a:ext cx="2185288" cy="792492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5"/>
          <p:cNvSpPr txBox="1"/>
          <p:nvPr/>
        </p:nvSpPr>
        <p:spPr>
          <a:xfrm>
            <a:off x="299550" y="1427700"/>
            <a:ext cx="37605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>
                <a:latin typeface="Calibri"/>
                <a:ea typeface="Calibri"/>
                <a:cs typeface="Calibri"/>
                <a:sym typeface="Calibri"/>
              </a:rPr>
              <a:t>Dentro del conjunto residencial Sevillana del Parque ubicado en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Bogotá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D.C en la dirección Calle 43 A #72 g 62, se pueden visualizar mediante una encuesta realizada todas las personas del conjunto que tienen dificultades con el proceso de pagos de la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administración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ya que se gastan demasiado tiempo en realizar los pagos en los trayectos desde el conjunto hacia la entidad bancaria que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está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asociada al conjunto.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>
                <a:latin typeface="Calibri"/>
                <a:ea typeface="Calibri"/>
                <a:cs typeface="Calibri"/>
                <a:sym typeface="Calibri"/>
              </a:rPr>
              <a:t>Además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también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por medio de la encuesta se evidencia que por parte de los funcionarios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aún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se registra la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información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de ingreso y salida de los visitantes de manera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física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que en cualquier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situación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se dañe o se pierda puede crear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pérdidas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de la 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información</a:t>
            </a:r>
            <a:r>
              <a:rPr lang="es-CO">
                <a:latin typeface="Calibri"/>
                <a:ea typeface="Calibri"/>
                <a:cs typeface="Calibri"/>
                <a:sym typeface="Calibri"/>
              </a:rPr>
              <a:t> recolectada.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"/>
          <p:cNvSpPr txBox="1"/>
          <p:nvPr/>
        </p:nvSpPr>
        <p:spPr>
          <a:xfrm>
            <a:off x="3572002" y="1627708"/>
            <a:ext cx="3743198" cy="848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54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 sz="5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3572002" y="2710688"/>
            <a:ext cx="2579370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¿A dónde queremos llegar?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6"/>
          <p:cNvSpPr/>
          <p:nvPr/>
        </p:nvSpPr>
        <p:spPr>
          <a:xfrm>
            <a:off x="3580384" y="2540001"/>
            <a:ext cx="718820" cy="45720"/>
          </a:xfrm>
          <a:custGeom>
            <a:rect b="b" l="l" r="r" t="t"/>
            <a:pathLst>
              <a:path extrusionOk="0" h="45719" w="718820">
                <a:moveTo>
                  <a:pt x="718489" y="0"/>
                </a:moveTo>
                <a:lnTo>
                  <a:pt x="0" y="0"/>
                </a:lnTo>
                <a:lnTo>
                  <a:pt x="0" y="45718"/>
                </a:lnTo>
                <a:lnTo>
                  <a:pt x="718489" y="45718"/>
                </a:lnTo>
                <a:lnTo>
                  <a:pt x="718489" y="0"/>
                </a:ln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6"/>
          <p:cNvSpPr/>
          <p:nvPr/>
        </p:nvSpPr>
        <p:spPr>
          <a:xfrm>
            <a:off x="7066556" y="4424595"/>
            <a:ext cx="2009330" cy="62267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"/>
          <p:cNvSpPr txBox="1"/>
          <p:nvPr>
            <p:ph type="title"/>
          </p:nvPr>
        </p:nvSpPr>
        <p:spPr>
          <a:xfrm>
            <a:off x="461568" y="253746"/>
            <a:ext cx="1842135" cy="574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>
                <a:solidFill>
                  <a:srgbClr val="FFFFFF"/>
                </a:solidFill>
              </a:rPr>
              <a:t>Objetivos</a:t>
            </a:r>
            <a:endParaRPr sz="3600"/>
          </a:p>
        </p:txBody>
      </p:sp>
      <p:sp>
        <p:nvSpPr>
          <p:cNvPr id="106" name="Google Shape;106;p7"/>
          <p:cNvSpPr txBox="1"/>
          <p:nvPr/>
        </p:nvSpPr>
        <p:spPr>
          <a:xfrm>
            <a:off x="461568" y="1175130"/>
            <a:ext cx="8193300" cy="3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OBJETIVO GENERAL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69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Desarrollar un Sistema de Información Web </a:t>
            </a:r>
            <a:r>
              <a:rPr b="1" lang="es-CO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CONJUNTOMIO </a:t>
            </a:r>
            <a:r>
              <a:rPr lang="es-CO" sz="16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para el apoyo a los pagos de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69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servicios administrativos y de comunicación del conjunto Sevillana del Parque.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OBJETIVOS ESPECÍFICOS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469" lvl="0" marL="927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s-CO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Administrar los usuarios del conjunto Sevillana del Parque.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469" lvl="0" marL="927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s-CO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Gestionar los pagos de servicios administrativos del conjunto Sevillana del Parque.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469" lvl="0" marL="927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s-CO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Registrar la entrada y salida de los visitantes del conjunto Sevillana del Parque.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469" lvl="0" marL="9271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s-CO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Mostrar los eventos del conjunto Sevillana del Parque.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469" lvl="0" marL="927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s-CO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Gestionar los reportes gráficos del conjunto Sevillana del Parque.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7"/>
          <p:cNvSpPr/>
          <p:nvPr/>
        </p:nvSpPr>
        <p:spPr>
          <a:xfrm>
            <a:off x="465886" y="1533780"/>
            <a:ext cx="718820" cy="45720"/>
          </a:xfrm>
          <a:custGeom>
            <a:rect b="b" l="l" r="r" t="t"/>
            <a:pathLst>
              <a:path extrusionOk="0" h="45719" w="718819">
                <a:moveTo>
                  <a:pt x="718489" y="0"/>
                </a:moveTo>
                <a:lnTo>
                  <a:pt x="0" y="0"/>
                </a:lnTo>
                <a:lnTo>
                  <a:pt x="0" y="45718"/>
                </a:lnTo>
                <a:lnTo>
                  <a:pt x="718489" y="45718"/>
                </a:lnTo>
                <a:lnTo>
                  <a:pt x="718489" y="0"/>
                </a:ln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7"/>
          <p:cNvSpPr/>
          <p:nvPr/>
        </p:nvSpPr>
        <p:spPr>
          <a:xfrm>
            <a:off x="461568" y="2571750"/>
            <a:ext cx="718820" cy="45720"/>
          </a:xfrm>
          <a:custGeom>
            <a:rect b="b" l="l" r="r" t="t"/>
            <a:pathLst>
              <a:path extrusionOk="0" h="45719" w="718819">
                <a:moveTo>
                  <a:pt x="718489" y="0"/>
                </a:moveTo>
                <a:lnTo>
                  <a:pt x="0" y="0"/>
                </a:lnTo>
                <a:lnTo>
                  <a:pt x="0" y="45718"/>
                </a:lnTo>
                <a:lnTo>
                  <a:pt x="718489" y="45718"/>
                </a:lnTo>
                <a:lnTo>
                  <a:pt x="718489" y="0"/>
                </a:ln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7"/>
          <p:cNvSpPr/>
          <p:nvPr/>
        </p:nvSpPr>
        <p:spPr>
          <a:xfrm>
            <a:off x="7066556" y="4424595"/>
            <a:ext cx="2009330" cy="62267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"/>
          <p:cNvSpPr txBox="1"/>
          <p:nvPr/>
        </p:nvSpPr>
        <p:spPr>
          <a:xfrm>
            <a:off x="3572001" y="1627708"/>
            <a:ext cx="4499219" cy="8438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54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Justificación</a:t>
            </a:r>
            <a:endParaRPr sz="5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8"/>
          <p:cNvSpPr txBox="1"/>
          <p:nvPr/>
        </p:nvSpPr>
        <p:spPr>
          <a:xfrm>
            <a:off x="3572002" y="2710688"/>
            <a:ext cx="2517775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rgbClr val="3E3E3E"/>
                </a:solidFill>
                <a:latin typeface="Arial"/>
                <a:ea typeface="Arial"/>
                <a:cs typeface="Arial"/>
                <a:sym typeface="Arial"/>
              </a:rPr>
              <a:t>Proponiendo una solución.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3580384" y="2540001"/>
            <a:ext cx="718820" cy="45720"/>
          </a:xfrm>
          <a:custGeom>
            <a:rect b="b" l="l" r="r" t="t"/>
            <a:pathLst>
              <a:path extrusionOk="0" h="45719" w="718820">
                <a:moveTo>
                  <a:pt x="718489" y="0"/>
                </a:moveTo>
                <a:lnTo>
                  <a:pt x="0" y="0"/>
                </a:lnTo>
                <a:lnTo>
                  <a:pt x="0" y="45718"/>
                </a:lnTo>
                <a:lnTo>
                  <a:pt x="718489" y="45718"/>
                </a:lnTo>
                <a:lnTo>
                  <a:pt x="718489" y="0"/>
                </a:lnTo>
                <a:close/>
              </a:path>
            </a:pathLst>
          </a:custGeom>
          <a:solidFill>
            <a:srgbClr val="FF66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8"/>
          <p:cNvSpPr/>
          <p:nvPr/>
        </p:nvSpPr>
        <p:spPr>
          <a:xfrm>
            <a:off x="7066556" y="4424595"/>
            <a:ext cx="2009330" cy="62267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9"/>
          <p:cNvSpPr txBox="1"/>
          <p:nvPr>
            <p:ph type="title"/>
          </p:nvPr>
        </p:nvSpPr>
        <p:spPr>
          <a:xfrm>
            <a:off x="461568" y="253746"/>
            <a:ext cx="4075747" cy="574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>
                <a:solidFill>
                  <a:srgbClr val="FFFFFF"/>
                </a:solidFill>
              </a:rPr>
              <a:t>Justificación</a:t>
            </a:r>
            <a:endParaRPr sz="3600"/>
          </a:p>
        </p:txBody>
      </p:sp>
      <p:sp>
        <p:nvSpPr>
          <p:cNvPr id="123" name="Google Shape;123;p9"/>
          <p:cNvSpPr txBox="1"/>
          <p:nvPr/>
        </p:nvSpPr>
        <p:spPr>
          <a:xfrm>
            <a:off x="461568" y="1253997"/>
            <a:ext cx="8151600" cy="3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325">
            <a:spAutoFit/>
          </a:bodyPr>
          <a:lstStyle/>
          <a:p>
            <a:pPr indent="0" lvl="0" marL="1270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 propone desarrollar un</a:t>
            </a:r>
            <a:r>
              <a:rPr lang="es-CO">
                <a:solidFill>
                  <a:schemeClr val="dk1"/>
                </a:solidFill>
              </a:rPr>
              <a:t> sistema de </a:t>
            </a:r>
            <a:r>
              <a:rPr lang="es-CO">
                <a:solidFill>
                  <a:schemeClr val="dk1"/>
                </a:solidFill>
              </a:rPr>
              <a:t>información</a:t>
            </a:r>
            <a:r>
              <a:rPr lang="es-CO">
                <a:solidFill>
                  <a:schemeClr val="dk1"/>
                </a:solidFill>
              </a:rPr>
              <a:t> web, </a:t>
            </a:r>
            <a:r>
              <a:rPr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 permita la facilitar la información de eventos del conjunto residencial  Sevillana del Parque, en donde el administrador proporciona la información importante ya sea para todo el conjunto o personalmente para una persona en concreto, almacenar los datos de cada persona que esté dentro del conjunto, además permitirá a los residentes el pago mensual se los servicios administrativos del conjunto donde ahorrará los trayectos de ir hasta un banco hacer una fila para realizar el pago mensual y finalmente el  registro de la entrada y salida de los visitantes.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5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proyecto busca ayudar a 3 tipos de personas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699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Administrador(a): </a:t>
            </a:r>
            <a:r>
              <a:rPr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Notificará creará y anunciará todo lo relacionado a su conjunto y además recibirá  notificaciones de pagos.</a:t>
            </a:r>
            <a:endParaRPr/>
          </a:p>
          <a:p>
            <a:pPr indent="0" lvl="0" marL="4699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b="1"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Funcionario: </a:t>
            </a:r>
            <a:r>
              <a:rPr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 le notifique e informe más fácilmente de las actividades que debe realizar.</a:t>
            </a:r>
            <a:endParaRPr/>
          </a:p>
          <a:p>
            <a:pPr indent="0" lvl="0" marL="4699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Residente: </a:t>
            </a:r>
            <a:r>
              <a:rPr lang="es-CO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Recibirá la información, pagará su mensualidad de la administración sin salir de su casa y  solicitará el salon comunal cuando lo necesite, así como peticiones, quejas y reclamos.</a:t>
            </a:r>
            <a:endParaRPr/>
          </a:p>
        </p:txBody>
      </p:sp>
      <p:sp>
        <p:nvSpPr>
          <p:cNvPr id="124" name="Google Shape;124;p9"/>
          <p:cNvSpPr/>
          <p:nvPr/>
        </p:nvSpPr>
        <p:spPr>
          <a:xfrm>
            <a:off x="7066556" y="4424595"/>
            <a:ext cx="2009330" cy="62267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52525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2022-03-31T02:22:53Z</dcterms:created>
  <dc:creator>Leonardo Cantor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2021-05-22T00:00:00Z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2022-03-31T00:00:00Z</vt:filetime>
  </property>
</Properties>
</file>